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98" r:id="rId4"/>
  </p:sldMasterIdLst>
  <p:notesMasterIdLst>
    <p:notesMasterId r:id="rId22"/>
  </p:notesMasterIdLst>
  <p:handoutMasterIdLst>
    <p:handoutMasterId r:id="rId23"/>
  </p:handoutMasterIdLst>
  <p:sldIdLst>
    <p:sldId id="259" r:id="rId5"/>
    <p:sldId id="256" r:id="rId6"/>
    <p:sldId id="290" r:id="rId7"/>
    <p:sldId id="262" r:id="rId8"/>
    <p:sldId id="291" r:id="rId9"/>
    <p:sldId id="294" r:id="rId10"/>
    <p:sldId id="260" r:id="rId11"/>
    <p:sldId id="292" r:id="rId12"/>
    <p:sldId id="293" r:id="rId13"/>
    <p:sldId id="287" r:id="rId14"/>
    <p:sldId id="283" r:id="rId15"/>
    <p:sldId id="258" r:id="rId16"/>
    <p:sldId id="267" r:id="rId17"/>
    <p:sldId id="263" r:id="rId18"/>
    <p:sldId id="274" r:id="rId19"/>
    <p:sldId id="289" r:id="rId20"/>
    <p:sldId id="26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CC3399"/>
    <a:srgbClr val="CC0000"/>
    <a:srgbClr val="CC0066"/>
    <a:srgbClr val="FF0000"/>
    <a:srgbClr val="FF8D47"/>
    <a:srgbClr val="0066CC"/>
    <a:srgbClr val="FE8D48"/>
    <a:srgbClr val="000000"/>
    <a:srgbClr val="2929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60"/>
  </p:normalViewPr>
  <p:slideViewPr>
    <p:cSldViewPr>
      <p:cViewPr varScale="1">
        <p:scale>
          <a:sx n="55" d="100"/>
          <a:sy n="55" d="100"/>
        </p:scale>
        <p:origin x="-5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57E11B-603A-4688-B0CC-9D9FDC87CE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A0A78F-6C96-4CFB-A49C-B7797FFFBC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D83B2-D29D-4174-BB01-AF95A8ACCFEE}" type="slidenum">
              <a:rPr lang="en-US"/>
              <a:pPr/>
              <a:t>14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gray">
          <a:xfrm>
            <a:off x="7172325" y="1028700"/>
            <a:ext cx="1971675" cy="5829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gray">
          <a:xfrm>
            <a:off x="0" y="0"/>
            <a:ext cx="7142163" cy="57340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5676900"/>
            <a:ext cx="7142163" cy="1182688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7172325" y="0"/>
            <a:ext cx="1971675" cy="990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91" name="Picture 19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4676775" y="1323975"/>
            <a:ext cx="2465388" cy="338772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1571625" y="4721225"/>
            <a:ext cx="7572375" cy="160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4800600"/>
            <a:ext cx="7096125" cy="990600"/>
          </a:xfrm>
        </p:spPr>
        <p:txBody>
          <a:bodyPr/>
          <a:lstStyle>
            <a:lvl1pPr algn="l">
              <a:defRPr sz="49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5943600"/>
            <a:ext cx="4038600" cy="457200"/>
          </a:xfrm>
        </p:spPr>
        <p:txBody>
          <a:bodyPr/>
          <a:lstStyle>
            <a:lvl1pPr marL="0" indent="0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C2B0C84D-7089-49BF-B9F6-DCE0F8B9C24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gray">
          <a:xfrm>
            <a:off x="7239000" y="304800"/>
            <a:ext cx="18383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67DB7-1CEE-4407-9928-30EFDDEBB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7963"/>
            <a:ext cx="2057400" cy="5765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7963"/>
            <a:ext cx="6019800" cy="5765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DD25D-ADBB-4C18-B944-D1CBC781B0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7729B2-1F0B-4F3C-BA32-8395A0E3CE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8CECF6-E15D-4E28-A0FB-7FBD00AF56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2B0C84D-7089-49BF-B9F6-DCE0F8B9C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0D7AAA-C555-4B8B-B265-633A8C8EA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8BF55D4-0F04-4437-B47A-24E467E67A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BE20B-FF91-456D-A9F1-43296759F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406B0-AF06-4C64-A9EE-B2BFD1BF3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285A28-9974-4732-9251-DA685C4CAD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D7AAA-C555-4B8B-B265-633A8C8EA1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803D9-12EC-4D77-B15F-6E98B78933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FCB96-086A-4B5E-9320-3803C4C15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AAF23B-AE7F-444B-A92D-9B1486247C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767DB7-1CEE-4407-9928-30EFDDEBB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6DD25D-ADBB-4C18-B944-D1CBC781B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B0C84D-7089-49BF-B9F6-DCE0F8B9C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0D7AAA-C555-4B8B-B265-633A8C8EA1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BF55D4-0F04-4437-B47A-24E467E67A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BE20B-FF91-456D-A9F1-43296759F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406B0-AF06-4C64-A9EE-B2BFD1BF3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F55D4-0F04-4437-B47A-24E467E67A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285A28-9974-4732-9251-DA685C4CAD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803D9-12EC-4D77-B15F-6E98B78933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FCB96-086A-4B5E-9320-3803C4C15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AAF23B-AE7F-444B-A92D-9B1486247C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767DB7-1CEE-4407-9928-30EFDDEBB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6DD25D-ADBB-4C18-B944-D1CBC781B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2B0C84D-7089-49BF-B9F6-DCE0F8B9C2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AAA-C555-4B8B-B265-633A8C8EA1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8BF55D4-0F04-4437-B47A-24E467E67A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E20B-FF91-456D-A9F1-43296759F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BE20B-FF91-456D-A9F1-43296759F0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06B0-AF06-4C64-A9EE-B2BFD1BF34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5A28-9974-4732-9251-DA685C4CAD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03D9-12EC-4D77-B15F-6E98B78933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CB96-086A-4B5E-9320-3803C4C15A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3AAF23B-AE7F-444B-A92D-9B1486247C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7DB7-1CEE-4407-9928-30EFDDEBB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D25D-ADBB-4C18-B944-D1CBC781B0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406B0-AF06-4C64-A9EE-B2BFD1BF34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85A28-9974-4732-9251-DA685C4CAD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803D9-12EC-4D77-B15F-6E98B78933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FCB96-086A-4B5E-9320-3803C4C15A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AF23B-AE7F-444B-A92D-9B1486247C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8893175" y="1035050"/>
            <a:ext cx="250825" cy="1776413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8893175" y="2855913"/>
            <a:ext cx="250825" cy="400208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0" y="0"/>
            <a:ext cx="9144000" cy="990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0" y="115888"/>
            <a:ext cx="8893175" cy="874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0796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47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427EBA-FD7F-46B7-8E3E-A11D0BAF78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C427EBA-FD7F-46B7-8E3E-A11D0BAF7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C427EBA-FD7F-46B7-8E3E-A11D0BAF7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C427EBA-FD7F-46B7-8E3E-A11D0BAF7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857364"/>
            <a:ext cx="8229600" cy="1357322"/>
          </a:xfrm>
        </p:spPr>
        <p:txBody>
          <a:bodyPr/>
          <a:lstStyle/>
          <a:p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«Владей языком рекламы!»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357554" y="3857628"/>
            <a:ext cx="5286380" cy="27146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Автор проекта: Иванова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Елена Николаевна, учитель русского языка МБОУ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«СОШ №34 имени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Амелина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Станислава Александровича г. Кемерово»</a:t>
            </a:r>
          </a:p>
          <a:p>
            <a:pPr>
              <a:buNone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Заголовок 32"/>
          <p:cNvGrpSpPr>
            <a:grpSpLocks noGrp="1"/>
          </p:cNvGrpSpPr>
          <p:nvPr>
            <p:ph type="ctrTitle"/>
          </p:nvPr>
        </p:nvGrpSpPr>
        <p:grpSpPr>
          <a:xfrm>
            <a:off x="0" y="928670"/>
            <a:ext cx="9144000" cy="4849734"/>
            <a:chOff x="579179" y="1107195"/>
            <a:chExt cx="8811070" cy="4822136"/>
          </a:xfrm>
        </p:grpSpPr>
        <p:sp>
          <p:nvSpPr>
            <p:cNvPr id="35" name="Freeform 4"/>
            <p:cNvSpPr>
              <a:spLocks/>
            </p:cNvSpPr>
            <p:nvPr/>
          </p:nvSpPr>
          <p:spPr bwMode="gray">
            <a:xfrm>
              <a:off x="8539001" y="1167515"/>
              <a:ext cx="851248" cy="1100626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563F">
                    <a:gamma/>
                    <a:shade val="46275"/>
                    <a:invGamma/>
                  </a:srgbClr>
                </a:gs>
                <a:gs pos="50000">
                  <a:srgbClr val="00563F"/>
                </a:gs>
                <a:gs pos="100000">
                  <a:srgbClr val="00563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gray">
            <a:xfrm>
              <a:off x="4350277" y="1107195"/>
              <a:ext cx="4937640" cy="704051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gray">
            <a:xfrm>
              <a:off x="7660117" y="2424420"/>
              <a:ext cx="849226" cy="1093638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4B1092">
                    <a:gamma/>
                    <a:shade val="46275"/>
                    <a:invGamma/>
                  </a:srgbClr>
                </a:gs>
                <a:gs pos="50000">
                  <a:srgbClr val="4B1092"/>
                </a:gs>
                <a:gs pos="100000">
                  <a:srgbClr val="4B1092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gray">
            <a:xfrm>
              <a:off x="3087011" y="2364898"/>
              <a:ext cx="5309682" cy="702304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gray">
            <a:xfrm>
              <a:off x="6777077" y="3671109"/>
              <a:ext cx="847204" cy="1098879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330A">
                    <a:gamma/>
                    <a:shade val="46275"/>
                    <a:invGamma/>
                  </a:srgbClr>
                </a:gs>
                <a:gs pos="50000">
                  <a:srgbClr val="90330A"/>
                </a:gs>
                <a:gs pos="100000">
                  <a:srgbClr val="90330A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gray">
            <a:xfrm>
              <a:off x="5900270" y="4828705"/>
              <a:ext cx="853269" cy="1100626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6B0E">
                    <a:gamma/>
                    <a:shade val="46275"/>
                    <a:invGamma/>
                  </a:srgbClr>
                </a:gs>
                <a:gs pos="50000">
                  <a:srgbClr val="906B0E"/>
                </a:gs>
                <a:gs pos="100000">
                  <a:srgbClr val="906B0E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gray">
            <a:xfrm>
              <a:off x="581257" y="4778184"/>
              <a:ext cx="6029502" cy="702304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20"/>
            <p:cNvSpPr>
              <a:spLocks/>
            </p:cNvSpPr>
            <p:nvPr/>
          </p:nvSpPr>
          <p:spPr bwMode="gray">
            <a:xfrm rot="275123">
              <a:off x="1251744" y="1631221"/>
              <a:ext cx="2715500" cy="3539473"/>
            </a:xfrm>
            <a:custGeom>
              <a:avLst/>
              <a:gdLst/>
              <a:ahLst/>
              <a:cxnLst>
                <a:cxn ang="0">
                  <a:pos x="12" y="2464"/>
                </a:cxn>
                <a:cxn ang="0">
                  <a:pos x="56" y="2120"/>
                </a:cxn>
                <a:cxn ang="0">
                  <a:pos x="124" y="1808"/>
                </a:cxn>
                <a:cxn ang="0">
                  <a:pos x="212" y="1524"/>
                </a:cxn>
                <a:cxn ang="0">
                  <a:pos x="316" y="1270"/>
                </a:cxn>
                <a:cxn ang="0">
                  <a:pos x="430" y="1044"/>
                </a:cxn>
                <a:cxn ang="0">
                  <a:pos x="550" y="846"/>
                </a:cxn>
                <a:cxn ang="0">
                  <a:pos x="672" y="674"/>
                </a:cxn>
                <a:cxn ang="0">
                  <a:pos x="792" y="528"/>
                </a:cxn>
                <a:cxn ang="0">
                  <a:pos x="906" y="408"/>
                </a:cxn>
                <a:cxn ang="0">
                  <a:pos x="1010" y="310"/>
                </a:cxn>
                <a:cxn ang="0">
                  <a:pos x="1096" y="236"/>
                </a:cxn>
                <a:cxn ang="0">
                  <a:pos x="1164" y="184"/>
                </a:cxn>
                <a:cxn ang="0">
                  <a:pos x="1208" y="154"/>
                </a:cxn>
                <a:cxn ang="0">
                  <a:pos x="1224" y="144"/>
                </a:cxn>
                <a:cxn ang="0">
                  <a:pos x="1728" y="56"/>
                </a:cxn>
                <a:cxn ang="0">
                  <a:pos x="1568" y="328"/>
                </a:cxn>
                <a:cxn ang="0">
                  <a:pos x="1554" y="332"/>
                </a:cxn>
                <a:cxn ang="0">
                  <a:pos x="1514" y="346"/>
                </a:cxn>
                <a:cxn ang="0">
                  <a:pos x="1452" y="370"/>
                </a:cxn>
                <a:cxn ang="0">
                  <a:pos x="1370" y="410"/>
                </a:cxn>
                <a:cxn ang="0">
                  <a:pos x="1270" y="466"/>
                </a:cxn>
                <a:cxn ang="0">
                  <a:pos x="1158" y="540"/>
                </a:cxn>
                <a:cxn ang="0">
                  <a:pos x="1034" y="636"/>
                </a:cxn>
                <a:cxn ang="0">
                  <a:pos x="904" y="756"/>
                </a:cxn>
                <a:cxn ang="0">
                  <a:pos x="770" y="900"/>
                </a:cxn>
                <a:cxn ang="0">
                  <a:pos x="632" y="1076"/>
                </a:cxn>
                <a:cxn ang="0">
                  <a:pos x="498" y="1280"/>
                </a:cxn>
                <a:cxn ang="0">
                  <a:pos x="370" y="1518"/>
                </a:cxn>
                <a:cxn ang="0">
                  <a:pos x="248" y="1792"/>
                </a:cxn>
                <a:cxn ang="0">
                  <a:pos x="138" y="2104"/>
                </a:cxn>
                <a:cxn ang="0">
                  <a:pos x="42" y="2456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Rectangle 21"/>
            <p:cNvSpPr>
              <a:spLocks noChangeArrowheads="1"/>
            </p:cNvSpPr>
            <p:nvPr/>
          </p:nvSpPr>
          <p:spPr bwMode="gray">
            <a:xfrm>
              <a:off x="4358587" y="1871301"/>
              <a:ext cx="4088414" cy="394827"/>
            </a:xfrm>
            <a:prstGeom prst="rect">
              <a:avLst/>
            </a:prstGeom>
            <a:gradFill rotWithShape="1">
              <a:gsLst>
                <a:gs pos="0">
                  <a:srgbClr val="00906A">
                    <a:gamma/>
                    <a:shade val="72549"/>
                    <a:invGamma/>
                  </a:srgbClr>
                </a:gs>
                <a:gs pos="50000">
                  <a:srgbClr val="00906A"/>
                </a:gs>
                <a:gs pos="100000">
                  <a:srgbClr val="00906A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52" name="Rectangle 22"/>
            <p:cNvSpPr>
              <a:spLocks noChangeArrowheads="1"/>
            </p:cNvSpPr>
            <p:nvPr/>
          </p:nvSpPr>
          <p:spPr bwMode="gray">
            <a:xfrm>
              <a:off x="3089089" y="3126192"/>
              <a:ext cx="4456412" cy="387839"/>
            </a:xfrm>
            <a:prstGeom prst="rect">
              <a:avLst/>
            </a:prstGeom>
            <a:gradFill rotWithShape="1">
              <a:gsLst>
                <a:gs pos="0">
                  <a:srgbClr val="8041FF">
                    <a:gamma/>
                    <a:shade val="72549"/>
                    <a:invGamma/>
                  </a:srgbClr>
                </a:gs>
                <a:gs pos="50000">
                  <a:srgbClr val="8041FF"/>
                </a:gs>
                <a:gs pos="100000">
                  <a:srgbClr val="8041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gray">
            <a:xfrm>
              <a:off x="1836211" y="3611853"/>
              <a:ext cx="5665547" cy="709292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Rectangle 24"/>
            <p:cNvSpPr>
              <a:spLocks noChangeArrowheads="1"/>
            </p:cNvSpPr>
            <p:nvPr/>
          </p:nvSpPr>
          <p:spPr bwMode="gray">
            <a:xfrm>
              <a:off x="1840366" y="4378122"/>
              <a:ext cx="4822388" cy="387839"/>
            </a:xfrm>
            <a:prstGeom prst="rect">
              <a:avLst/>
            </a:prstGeom>
            <a:gradFill rotWithShape="1">
              <a:gsLst>
                <a:gs pos="0">
                  <a:srgbClr val="DC7150">
                    <a:gamma/>
                    <a:shade val="72549"/>
                    <a:invGamma/>
                  </a:srgbClr>
                </a:gs>
                <a:gs pos="50000">
                  <a:srgbClr val="DC7150"/>
                </a:gs>
                <a:gs pos="100000">
                  <a:srgbClr val="DC715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gray">
            <a:xfrm>
              <a:off x="579179" y="5541225"/>
              <a:ext cx="5190386" cy="386093"/>
            </a:xfrm>
            <a:prstGeom prst="rect">
              <a:avLst/>
            </a:prstGeom>
            <a:gradFill rotWithShape="1">
              <a:gsLst>
                <a:gs pos="0">
                  <a:srgbClr val="D0A11C">
                    <a:gamma/>
                    <a:shade val="72549"/>
                    <a:invGamma/>
                  </a:srgbClr>
                </a:gs>
                <a:gs pos="50000">
                  <a:srgbClr val="D0A11C"/>
                </a:gs>
                <a:gs pos="100000">
                  <a:srgbClr val="D0A11C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643306" y="2071678"/>
            <a:ext cx="3857652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Хотите создать свою рекламу?</a:t>
            </a:r>
            <a:endParaRPr lang="en-US" sz="2400" b="1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14744" y="357187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071670" y="464344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428992" y="357187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248029" y="220572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643306" y="364331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286248" y="221455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714844" y="785794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Хотите быть современным и преуспевающим?</a:t>
            </a:r>
            <a:endParaRPr lang="ru-RU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357422" y="3286124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Хотите  лучше разбираться в компьютерных технологиях?</a:t>
            </a:r>
            <a:endParaRPr lang="ru-RU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500166" y="4572008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Хотите обрести  навыки анализа текста?</a:t>
            </a:r>
            <a:endParaRPr lang="ru-RU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286248" y="285728"/>
            <a:ext cx="4572032" cy="400110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Сделаем шаг навстречу к УСПЕХУ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2" name="Штриховая стрелка вправо 31"/>
          <p:cNvSpPr/>
          <p:nvPr/>
        </p:nvSpPr>
        <p:spPr>
          <a:xfrm>
            <a:off x="1714480" y="285728"/>
            <a:ext cx="2071702" cy="484632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1" grpId="0" animBg="1"/>
      <p:bldP spid="31" grpId="1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2" name="Rectangle 50"/>
          <p:cNvSpPr>
            <a:spLocks noChangeArrowheads="1"/>
          </p:cNvSpPr>
          <p:nvPr/>
        </p:nvSpPr>
        <p:spPr bwMode="auto">
          <a:xfrm>
            <a:off x="2928926" y="785794"/>
            <a:ext cx="8904288" cy="5715000"/>
          </a:xfrm>
          <a:prstGeom prst="rect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FFFFFF">
                  <a:gamma/>
                  <a:tint val="0"/>
                  <a:invGamma/>
                  <a:alpha val="3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7962"/>
            <a:ext cx="8229600" cy="1220773"/>
          </a:xfrm>
        </p:spPr>
        <p:txBody>
          <a:bodyPr/>
          <a:lstStyle/>
          <a:p>
            <a:r>
              <a:rPr lang="ru-RU" dirty="0" smtClean="0"/>
              <a:t>Участвуя в проекте, вы     						научитесь:</a:t>
            </a:r>
            <a:endParaRPr lang="en-US" dirty="0"/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57200" y="2419350"/>
            <a:ext cx="1960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400">
                <a:solidFill>
                  <a:srgbClr val="333333"/>
                </a:solidFill>
              </a:rPr>
              <a:t>Add your text in here</a:t>
            </a:r>
          </a:p>
        </p:txBody>
      </p:sp>
      <p:cxnSp>
        <p:nvCxnSpPr>
          <p:cNvPr id="33817" name="AutoShape 25"/>
          <p:cNvCxnSpPr>
            <a:cxnSpLocks noChangeShapeType="1"/>
          </p:cNvCxnSpPr>
          <p:nvPr/>
        </p:nvCxnSpPr>
        <p:spPr bwMode="auto">
          <a:xfrm>
            <a:off x="2417763" y="2536825"/>
            <a:ext cx="179387" cy="295275"/>
          </a:xfrm>
          <a:prstGeom prst="bentConnector2">
            <a:avLst/>
          </a:prstGeom>
          <a:noFill/>
          <a:ln w="9525">
            <a:solidFill>
              <a:srgbClr val="292929"/>
            </a:solidFill>
            <a:miter lim="800000"/>
            <a:headEnd/>
            <a:tailEnd/>
          </a:ln>
          <a:effectLst/>
        </p:spPr>
      </p:cxnSp>
      <p:cxnSp>
        <p:nvCxnSpPr>
          <p:cNvPr id="33823" name="AutoShape 31"/>
          <p:cNvCxnSpPr>
            <a:cxnSpLocks noChangeShapeType="1"/>
            <a:endCxn id="33811" idx="2"/>
          </p:cNvCxnSpPr>
          <p:nvPr/>
        </p:nvCxnSpPr>
        <p:spPr bwMode="auto">
          <a:xfrm flipV="1">
            <a:off x="2590800" y="4030663"/>
            <a:ext cx="1062038" cy="357187"/>
          </a:xfrm>
          <a:prstGeom prst="bentConnector2">
            <a:avLst/>
          </a:prstGeom>
          <a:noFill/>
          <a:ln w="9525">
            <a:solidFill>
              <a:srgbClr val="292929"/>
            </a:solidFill>
            <a:miter lim="800000"/>
            <a:headEnd/>
            <a:tailEnd/>
          </a:ln>
          <a:effectLst/>
        </p:spPr>
      </p:cxnSp>
      <p:pic>
        <p:nvPicPr>
          <p:cNvPr id="33841" name="Picture 49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0313" y="4724400"/>
            <a:ext cx="1563687" cy="2147888"/>
          </a:xfrm>
          <a:prstGeom prst="rect">
            <a:avLst/>
          </a:prstGeom>
          <a:noFill/>
        </p:spPr>
      </p:pic>
      <p:grpSp>
        <p:nvGrpSpPr>
          <p:cNvPr id="51" name="Group 38"/>
          <p:cNvGrpSpPr>
            <a:grpSpLocks noGrp="1"/>
          </p:cNvGrpSpPr>
          <p:nvPr>
            <p:ph type="chart" idx="1"/>
          </p:nvPr>
        </p:nvGrpSpPr>
        <p:grpSpPr bwMode="auto">
          <a:xfrm>
            <a:off x="0" y="714751"/>
            <a:ext cx="8675846" cy="6143249"/>
            <a:chOff x="1170" y="657"/>
            <a:chExt cx="3344" cy="3423"/>
          </a:xfrm>
        </p:grpSpPr>
        <p:sp>
          <p:nvSpPr>
            <p:cNvPr id="52" name="Freeform 25"/>
            <p:cNvSpPr>
              <a:spLocks/>
            </p:cNvSpPr>
            <p:nvPr/>
          </p:nvSpPr>
          <p:spPr bwMode="gray">
            <a:xfrm>
              <a:off x="2352" y="657"/>
              <a:ext cx="1005" cy="1871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39"/>
                </a:cxn>
                <a:cxn ang="0">
                  <a:pos x="806" y="2290"/>
                </a:cxn>
                <a:cxn ang="0">
                  <a:pos x="763" y="2325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5"/>
                </a:cxn>
                <a:cxn ang="0">
                  <a:pos x="665" y="2290"/>
                </a:cxn>
                <a:cxn ang="0">
                  <a:pos x="604" y="2239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8"/>
                </a:cxn>
                <a:cxn ang="0">
                  <a:pos x="27" y="954"/>
                </a:cxn>
                <a:cxn ang="0">
                  <a:pos x="71" y="815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0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0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5"/>
                </a:cxn>
                <a:cxn ang="0">
                  <a:pos x="1444" y="954"/>
                </a:cxn>
                <a:cxn ang="0">
                  <a:pos x="1467" y="1098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27"/>
            <p:cNvSpPr>
              <a:spLocks/>
            </p:cNvSpPr>
            <p:nvPr/>
          </p:nvSpPr>
          <p:spPr bwMode="gray">
            <a:xfrm rot="575181">
              <a:off x="1217" y="1428"/>
              <a:ext cx="1837" cy="1071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0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6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0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8" y="1469"/>
                </a:cxn>
                <a:cxn ang="0">
                  <a:pos x="648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199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2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28"/>
            <p:cNvSpPr>
              <a:spLocks/>
            </p:cNvSpPr>
            <p:nvPr/>
          </p:nvSpPr>
          <p:spPr bwMode="gray">
            <a:xfrm rot="21119171">
              <a:off x="1170" y="2505"/>
              <a:ext cx="1786" cy="802"/>
            </a:xfrm>
            <a:custGeom>
              <a:avLst/>
              <a:gdLst/>
              <a:ahLst/>
              <a:cxnLst>
                <a:cxn ang="0">
                  <a:pos x="717" y="96"/>
                </a:cxn>
                <a:cxn ang="0">
                  <a:pos x="860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6" y="3"/>
                </a:cxn>
                <a:cxn ang="0">
                  <a:pos x="1449" y="17"/>
                </a:cxn>
                <a:cxn ang="0">
                  <a:pos x="1583" y="42"/>
                </a:cxn>
                <a:cxn ang="0">
                  <a:pos x="1707" y="70"/>
                </a:cxn>
                <a:cxn ang="0">
                  <a:pos x="1815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2" y="249"/>
                </a:cxn>
                <a:cxn ang="0">
                  <a:pos x="2009" y="326"/>
                </a:cxn>
                <a:cxn ang="0">
                  <a:pos x="1989" y="427"/>
                </a:cxn>
                <a:cxn ang="0">
                  <a:pos x="1958" y="542"/>
                </a:cxn>
                <a:cxn ang="0">
                  <a:pos x="1919" y="672"/>
                </a:cxn>
                <a:cxn ang="0">
                  <a:pos x="1866" y="806"/>
                </a:cxn>
                <a:cxn ang="0">
                  <a:pos x="1802" y="944"/>
                </a:cxn>
                <a:cxn ang="0">
                  <a:pos x="1722" y="1076"/>
                </a:cxn>
                <a:cxn ang="0">
                  <a:pos x="1627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5" y="1469"/>
                </a:cxn>
                <a:cxn ang="0">
                  <a:pos x="1099" y="1511"/>
                </a:cxn>
                <a:cxn ang="0">
                  <a:pos x="950" y="1532"/>
                </a:cxn>
                <a:cxn ang="0">
                  <a:pos x="801" y="1536"/>
                </a:cxn>
                <a:cxn ang="0">
                  <a:pos x="654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70" y="1419"/>
                </a:cxn>
                <a:cxn ang="0">
                  <a:pos x="91" y="1390"/>
                </a:cxn>
                <a:cxn ang="0">
                  <a:pos x="34" y="1368"/>
                </a:cxn>
                <a:cxn ang="0">
                  <a:pos x="5" y="1357"/>
                </a:cxn>
                <a:cxn ang="0">
                  <a:pos x="0" y="1349"/>
                </a:cxn>
                <a:cxn ang="0">
                  <a:pos x="5" y="1316"/>
                </a:cxn>
                <a:cxn ang="0">
                  <a:pos x="15" y="1250"/>
                </a:cxn>
                <a:cxn ang="0">
                  <a:pos x="33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9" y="798"/>
                </a:cxn>
                <a:cxn ang="0">
                  <a:pos x="197" y="661"/>
                </a:cxn>
                <a:cxn ang="0">
                  <a:pos x="269" y="525"/>
                </a:cxn>
                <a:cxn ang="0">
                  <a:pos x="356" y="395"/>
                </a:cxn>
                <a:cxn ang="0">
                  <a:pos x="460" y="277"/>
                </a:cxn>
                <a:cxn ang="0">
                  <a:pos x="581" y="175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gray">
            <a:xfrm>
              <a:off x="2126" y="2462"/>
              <a:ext cx="1267" cy="1618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40"/>
                </a:cxn>
                <a:cxn ang="0">
                  <a:pos x="806" y="2291"/>
                </a:cxn>
                <a:cxn ang="0">
                  <a:pos x="763" y="2326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6"/>
                </a:cxn>
                <a:cxn ang="0">
                  <a:pos x="665" y="2291"/>
                </a:cxn>
                <a:cxn ang="0">
                  <a:pos x="604" y="2240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9"/>
                </a:cxn>
                <a:cxn ang="0">
                  <a:pos x="27" y="954"/>
                </a:cxn>
                <a:cxn ang="0">
                  <a:pos x="71" y="816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1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1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6"/>
                </a:cxn>
                <a:cxn ang="0">
                  <a:pos x="1444" y="954"/>
                </a:cxn>
                <a:cxn ang="0">
                  <a:pos x="1467" y="1099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shade val="46275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26"/>
            <p:cNvSpPr>
              <a:spLocks/>
            </p:cNvSpPr>
            <p:nvPr/>
          </p:nvSpPr>
          <p:spPr bwMode="gray">
            <a:xfrm rot="521906">
              <a:off x="2690" y="2521"/>
              <a:ext cx="1529" cy="759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1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7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1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7" y="1469"/>
                </a:cxn>
                <a:cxn ang="0">
                  <a:pos x="647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200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3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shade val="46275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29"/>
            <p:cNvSpPr>
              <a:spLocks/>
            </p:cNvSpPr>
            <p:nvPr/>
          </p:nvSpPr>
          <p:spPr bwMode="gray">
            <a:xfrm rot="21131375">
              <a:off x="2786" y="1539"/>
              <a:ext cx="1728" cy="912"/>
            </a:xfrm>
            <a:custGeom>
              <a:avLst/>
              <a:gdLst/>
              <a:ahLst/>
              <a:cxnLst>
                <a:cxn ang="0">
                  <a:pos x="716" y="96"/>
                </a:cxn>
                <a:cxn ang="0">
                  <a:pos x="859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5" y="3"/>
                </a:cxn>
                <a:cxn ang="0">
                  <a:pos x="1448" y="17"/>
                </a:cxn>
                <a:cxn ang="0">
                  <a:pos x="1582" y="42"/>
                </a:cxn>
                <a:cxn ang="0">
                  <a:pos x="1706" y="70"/>
                </a:cxn>
                <a:cxn ang="0">
                  <a:pos x="1814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1" y="249"/>
                </a:cxn>
                <a:cxn ang="0">
                  <a:pos x="2008" y="327"/>
                </a:cxn>
                <a:cxn ang="0">
                  <a:pos x="1988" y="427"/>
                </a:cxn>
                <a:cxn ang="0">
                  <a:pos x="1957" y="542"/>
                </a:cxn>
                <a:cxn ang="0">
                  <a:pos x="1918" y="672"/>
                </a:cxn>
                <a:cxn ang="0">
                  <a:pos x="1865" y="807"/>
                </a:cxn>
                <a:cxn ang="0">
                  <a:pos x="1801" y="944"/>
                </a:cxn>
                <a:cxn ang="0">
                  <a:pos x="1721" y="1076"/>
                </a:cxn>
                <a:cxn ang="0">
                  <a:pos x="1626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4" y="1469"/>
                </a:cxn>
                <a:cxn ang="0">
                  <a:pos x="1098" y="1511"/>
                </a:cxn>
                <a:cxn ang="0">
                  <a:pos x="949" y="1532"/>
                </a:cxn>
                <a:cxn ang="0">
                  <a:pos x="801" y="1536"/>
                </a:cxn>
                <a:cxn ang="0">
                  <a:pos x="653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69" y="1419"/>
                </a:cxn>
                <a:cxn ang="0">
                  <a:pos x="90" y="1390"/>
                </a:cxn>
                <a:cxn ang="0">
                  <a:pos x="33" y="1368"/>
                </a:cxn>
                <a:cxn ang="0">
                  <a:pos x="4" y="1357"/>
                </a:cxn>
                <a:cxn ang="0">
                  <a:pos x="0" y="1349"/>
                </a:cxn>
                <a:cxn ang="0">
                  <a:pos x="4" y="1316"/>
                </a:cxn>
                <a:cxn ang="0">
                  <a:pos x="14" y="1250"/>
                </a:cxn>
                <a:cxn ang="0">
                  <a:pos x="32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8" y="798"/>
                </a:cxn>
                <a:cxn ang="0">
                  <a:pos x="197" y="661"/>
                </a:cxn>
                <a:cxn ang="0">
                  <a:pos x="268" y="525"/>
                </a:cxn>
                <a:cxn ang="0">
                  <a:pos x="356" y="395"/>
                </a:cxn>
                <a:cxn ang="0">
                  <a:pos x="459" y="277"/>
                </a:cxn>
                <a:cxn ang="0">
                  <a:pos x="580" y="175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8" name="Group 14"/>
            <p:cNvGrpSpPr>
              <a:grpSpLocks/>
            </p:cNvGrpSpPr>
            <p:nvPr/>
          </p:nvGrpSpPr>
          <p:grpSpPr bwMode="auto">
            <a:xfrm>
              <a:off x="2406" y="2112"/>
              <a:ext cx="773" cy="768"/>
              <a:chOff x="2016" y="1920"/>
              <a:chExt cx="1680" cy="1680"/>
            </a:xfrm>
          </p:grpSpPr>
          <p:sp>
            <p:nvSpPr>
              <p:cNvPr id="65" name="Oval 1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6" name="Freeform 1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9" name="Text Box 32"/>
            <p:cNvSpPr txBox="1">
              <a:spLocks noChangeArrowheads="1"/>
            </p:cNvSpPr>
            <p:nvPr/>
          </p:nvSpPr>
          <p:spPr bwMode="gray">
            <a:xfrm>
              <a:off x="1658" y="1493"/>
              <a:ext cx="71" cy="2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0" name="Text Box 33"/>
            <p:cNvSpPr txBox="1">
              <a:spLocks noChangeArrowheads="1"/>
            </p:cNvSpPr>
            <p:nvPr/>
          </p:nvSpPr>
          <p:spPr bwMode="gray">
            <a:xfrm>
              <a:off x="3097" y="1652"/>
              <a:ext cx="1294" cy="2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endParaRPr lang="en-U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61" name="Text Box 34"/>
            <p:cNvSpPr txBox="1">
              <a:spLocks noChangeArrowheads="1"/>
            </p:cNvSpPr>
            <p:nvPr/>
          </p:nvSpPr>
          <p:spPr bwMode="gray">
            <a:xfrm>
              <a:off x="2669" y="1254"/>
              <a:ext cx="71" cy="2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2" name="Text Box 35"/>
            <p:cNvSpPr txBox="1">
              <a:spLocks noChangeArrowheads="1"/>
            </p:cNvSpPr>
            <p:nvPr/>
          </p:nvSpPr>
          <p:spPr bwMode="gray">
            <a:xfrm>
              <a:off x="2346" y="2965"/>
              <a:ext cx="889" cy="2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63" name="Text Box 36"/>
            <p:cNvSpPr txBox="1">
              <a:spLocks noChangeArrowheads="1"/>
            </p:cNvSpPr>
            <p:nvPr/>
          </p:nvSpPr>
          <p:spPr bwMode="gray">
            <a:xfrm>
              <a:off x="3586" y="2958"/>
              <a:ext cx="71" cy="2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4" name="Text Box 37"/>
            <p:cNvSpPr txBox="1">
              <a:spLocks noChangeArrowheads="1"/>
            </p:cNvSpPr>
            <p:nvPr/>
          </p:nvSpPr>
          <p:spPr bwMode="gray">
            <a:xfrm>
              <a:off x="1850" y="2965"/>
              <a:ext cx="71" cy="2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2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5" name="Text Box 36"/>
          <p:cNvSpPr txBox="1">
            <a:spLocks noChangeArrowheads="1"/>
          </p:cNvSpPr>
          <p:nvPr/>
        </p:nvSpPr>
        <p:spPr bwMode="gray">
          <a:xfrm rot="20492649">
            <a:off x="614462" y="4331041"/>
            <a:ext cx="1801904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Создавать</a:t>
            </a:r>
          </a:p>
          <a:p>
            <a:r>
              <a:rPr lang="ru-RU" sz="2000" b="1" dirty="0" smtClean="0">
                <a:solidFill>
                  <a:srgbClr val="000000"/>
                </a:solidFill>
              </a:rPr>
              <a:t> буклеты, </a:t>
            </a:r>
          </a:p>
          <a:p>
            <a:r>
              <a:rPr lang="ru-RU" sz="2000" b="1" dirty="0" smtClean="0">
                <a:solidFill>
                  <a:srgbClr val="000000"/>
                </a:solidFill>
              </a:rPr>
              <a:t>презентации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228485">
            <a:off x="4538571" y="4701538"/>
            <a:ext cx="33979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Систематизировать  сведения</a:t>
            </a:r>
            <a:endParaRPr lang="ru-RU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571868" y="1500174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Творчески мыслить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500430" y="3786190"/>
            <a:ext cx="1463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реклама</a:t>
            </a:r>
            <a:endParaRPr lang="ru-RU" sz="2400" b="1" dirty="0"/>
          </a:p>
        </p:txBody>
      </p:sp>
      <p:sp>
        <p:nvSpPr>
          <p:cNvPr id="36" name="Прямоугольник 35"/>
          <p:cNvSpPr/>
          <p:nvPr/>
        </p:nvSpPr>
        <p:spPr>
          <a:xfrm rot="733470">
            <a:off x="997031" y="2079438"/>
            <a:ext cx="23423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Создавать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рекламные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тексты 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 rot="20675733">
            <a:off x="4928537" y="2520224"/>
            <a:ext cx="35715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Анализировать текст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43240" y="4500570"/>
            <a:ext cx="214314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dirty="0" smtClean="0"/>
          </a:p>
          <a:p>
            <a:pPr lvl="0" eaLnBrk="0" hangingPunct="0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Работать </a:t>
            </a: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разными </a:t>
            </a: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источниками </a:t>
            </a: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информации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25" grpId="0"/>
      <p:bldP spid="27" grpId="0"/>
      <p:bldP spid="29" grpId="0"/>
      <p:bldP spid="32" grpId="0"/>
      <p:bldP spid="36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Между делом ты узнаешь:</a:t>
            </a:r>
            <a:endParaRPr lang="en-US" dirty="0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ltGray">
          <a:xfrm rot="5400000">
            <a:off x="-2422525" y="171132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gray">
          <a:xfrm>
            <a:off x="2000232" y="5357826"/>
            <a:ext cx="549117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b="1" dirty="0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gray">
          <a:xfrm>
            <a:off x="2357422" y="4357694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dirty="0" smtClean="0"/>
              <a:t>Что такое МЫСЛЕВИРУС?</a:t>
            </a:r>
            <a:endParaRPr lang="en-US" b="1" dirty="0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gray">
          <a:xfrm>
            <a:off x="2428860" y="3429000"/>
            <a:ext cx="4857784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b="1" dirty="0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gray">
          <a:xfrm>
            <a:off x="1428728" y="1785926"/>
            <a:ext cx="5572164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b="1" dirty="0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gray">
          <a:xfrm>
            <a:off x="2224102" y="2635248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b="1" dirty="0"/>
          </a:p>
        </p:txBody>
      </p:sp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1071538" y="1928802"/>
            <a:ext cx="381000" cy="381000"/>
            <a:chOff x="2078" y="1680"/>
            <a:chExt cx="1615" cy="1615"/>
          </a:xfrm>
        </p:grpSpPr>
        <p:sp>
          <p:nvSpPr>
            <p:cNvPr id="615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60" name="Group 16"/>
          <p:cNvGrpSpPr>
            <a:grpSpLocks/>
          </p:cNvGrpSpPr>
          <p:nvPr/>
        </p:nvGrpSpPr>
        <p:grpSpPr bwMode="auto">
          <a:xfrm>
            <a:off x="1857356" y="2643182"/>
            <a:ext cx="381000" cy="381000"/>
            <a:chOff x="2078" y="1680"/>
            <a:chExt cx="1615" cy="1615"/>
          </a:xfrm>
        </p:grpSpPr>
        <p:sp>
          <p:nvSpPr>
            <p:cNvPr id="616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67" name="Group 23"/>
          <p:cNvGrpSpPr>
            <a:grpSpLocks/>
          </p:cNvGrpSpPr>
          <p:nvPr/>
        </p:nvGrpSpPr>
        <p:grpSpPr bwMode="auto">
          <a:xfrm>
            <a:off x="2143108" y="3500438"/>
            <a:ext cx="381000" cy="381000"/>
            <a:chOff x="2078" y="1680"/>
            <a:chExt cx="1615" cy="1615"/>
          </a:xfrm>
        </p:grpSpPr>
        <p:sp>
          <p:nvSpPr>
            <p:cNvPr id="6168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9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74" name="Group 30"/>
          <p:cNvGrpSpPr>
            <a:grpSpLocks/>
          </p:cNvGrpSpPr>
          <p:nvPr/>
        </p:nvGrpSpPr>
        <p:grpSpPr bwMode="auto">
          <a:xfrm>
            <a:off x="2071670" y="4429132"/>
            <a:ext cx="381000" cy="381000"/>
            <a:chOff x="2078" y="1680"/>
            <a:chExt cx="1615" cy="1615"/>
          </a:xfrm>
        </p:grpSpPr>
        <p:sp>
          <p:nvSpPr>
            <p:cNvPr id="6175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7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8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81" name="Group 37"/>
          <p:cNvGrpSpPr>
            <a:grpSpLocks/>
          </p:cNvGrpSpPr>
          <p:nvPr/>
        </p:nvGrpSpPr>
        <p:grpSpPr bwMode="auto">
          <a:xfrm>
            <a:off x="1682750" y="5384800"/>
            <a:ext cx="355600" cy="381000"/>
            <a:chOff x="2078" y="1680"/>
            <a:chExt cx="1615" cy="1615"/>
          </a:xfrm>
        </p:grpSpPr>
        <p:sp>
          <p:nvSpPr>
            <p:cNvPr id="6182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85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87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6188" name="Text Box 44"/>
          <p:cNvSpPr txBox="1">
            <a:spLocks noChangeArrowheads="1"/>
          </p:cNvSpPr>
          <p:nvPr/>
        </p:nvSpPr>
        <p:spPr bwMode="black">
          <a:xfrm>
            <a:off x="76200" y="3506788"/>
            <a:ext cx="167322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6189" name="Picture 4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938" y="4267200"/>
            <a:ext cx="1897062" cy="2605088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 rot="16200000">
            <a:off x="-350060" y="3495864"/>
            <a:ext cx="28291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ИНТЕРЕСНО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ПОЗНАВАТЕЛЬНО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000232" y="5286388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/>
              <a:t>Что общего между рекламистом и хирургом?</a:t>
            </a:r>
            <a:endParaRPr lang="en-US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500298" y="33575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Сколько средств тратится ежегодно на рекламу?</a:t>
            </a:r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285984" y="2571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Какой самый модный рекламный </a:t>
            </a:r>
            <a:r>
              <a:rPr lang="ru-RU" b="1" dirty="0" err="1" smtClean="0"/>
              <a:t>слоган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500166" y="1711099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Что общего между социальной, некоммерческой и общественной рекламой? 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cene3d>
            <a:camera prst="perspectiveLeft"/>
            <a:lightRig rig="threePt" dir="t"/>
          </a:scene3d>
        </p:spPr>
        <p:txBody>
          <a:bodyPr/>
          <a:lstStyle/>
          <a:p>
            <a:r>
              <a:rPr lang="ru-RU" dirty="0" smtClean="0"/>
              <a:t>Вы желаете помогать людям?</a:t>
            </a:r>
            <a:endParaRPr lang="en-US" dirty="0"/>
          </a:p>
        </p:txBody>
      </p:sp>
      <p:sp>
        <p:nvSpPr>
          <p:cNvPr id="17413" name="Freeform 5"/>
          <p:cNvSpPr>
            <a:spLocks/>
          </p:cNvSpPr>
          <p:nvPr/>
        </p:nvSpPr>
        <p:spPr bwMode="gray">
          <a:xfrm>
            <a:off x="1585913" y="1809750"/>
            <a:ext cx="608012" cy="59213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54510"/>
                  <a:invGamma/>
                </a:schemeClr>
              </a:gs>
              <a:gs pos="50000">
                <a:schemeClr val="accent2">
                  <a:alpha val="0"/>
                </a:schemeClr>
              </a:gs>
              <a:gs pos="100000">
                <a:schemeClr val="accent2">
                  <a:gamma/>
                  <a:tint val="54510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gray">
          <a:xfrm>
            <a:off x="1647825" y="2057400"/>
            <a:ext cx="79694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Tile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gray">
          <a:xfrm>
            <a:off x="1647825" y="3657600"/>
            <a:ext cx="9159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Title</a:t>
            </a:r>
          </a:p>
        </p:txBody>
      </p:sp>
      <p:sp>
        <p:nvSpPr>
          <p:cNvPr id="17424" name="Freeform 16"/>
          <p:cNvSpPr>
            <a:spLocks/>
          </p:cNvSpPr>
          <p:nvPr/>
        </p:nvSpPr>
        <p:spPr bwMode="gray">
          <a:xfrm>
            <a:off x="1585913" y="3417888"/>
            <a:ext cx="608012" cy="592137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57158" y="1285860"/>
            <a:ext cx="8001056" cy="1077218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Вы хотите предостерегать их от бед и несчастий?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58" y="2428868"/>
            <a:ext cx="7858180" cy="954107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 хотите привлечь внимание общества к проблемам простых людей?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34" y="3571876"/>
            <a:ext cx="7643866" cy="144655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А ты гражданин и патриот своей </a:t>
            </a:r>
            <a:r>
              <a:rPr lang="ru-RU" sz="4400" b="1" dirty="0" smtClean="0">
                <a:solidFill>
                  <a:srgbClr val="FF0000"/>
                </a:solidFill>
              </a:rPr>
              <a:t>Родины</a:t>
            </a:r>
            <a:r>
              <a:rPr lang="ru-RU" sz="4400" b="1" dirty="0" smtClean="0"/>
              <a:t>?</a:t>
            </a:r>
            <a:endParaRPr lang="ru-RU" sz="4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86116" y="5286388"/>
            <a:ext cx="5643602" cy="1384995"/>
          </a:xfrm>
          <a:prstGeom prst="rect">
            <a:avLst/>
          </a:prstGeom>
          <a:ln/>
          <a:scene3d>
            <a:camera prst="perspectiveBelow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Милости просим к сотрудничеству над созданием социальной рекламы!!!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8" grpId="0"/>
      <p:bldP spid="19" grpId="0"/>
      <p:bldP spid="20" grpId="0"/>
      <p:bldP spid="21" grpId="0" animBg="1"/>
      <p:bldP spid="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RY_circl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357982" cy="2143116"/>
          </a:xfrm>
          <a:prstGeom prst="rect">
            <a:avLst/>
          </a:prstGeom>
          <a:noFill/>
        </p:spPr>
      </p:pic>
      <p:pic>
        <p:nvPicPr>
          <p:cNvPr id="11268" name="Picture 4" descr="LB_circle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5556" y="4752975"/>
            <a:ext cx="6448444" cy="2105025"/>
          </a:xfrm>
          <a:prstGeom prst="rect">
            <a:avLst/>
          </a:prstGeom>
          <a:noFill/>
        </p:spPr>
      </p:pic>
      <p:pic>
        <p:nvPicPr>
          <p:cNvPr id="11269" name="Picture 5" descr="O_chevron001"/>
          <p:cNvPicPr>
            <a:picLocks noChangeAspect="1" noChangeArrowheads="1"/>
          </p:cNvPicPr>
          <p:nvPr/>
        </p:nvPicPr>
        <p:blipFill>
          <a:blip r:embed="rId5">
            <a:lum bright="6000" contrast="42000"/>
            <a:grayscl/>
          </a:blip>
          <a:srcRect/>
          <a:stretch>
            <a:fillRect/>
          </a:stretch>
        </p:blipFill>
        <p:spPr bwMode="auto">
          <a:xfrm rot="5400000">
            <a:off x="6731589" y="3895603"/>
            <a:ext cx="948656" cy="1073558"/>
          </a:xfrm>
          <a:prstGeom prst="rect">
            <a:avLst/>
          </a:prstGeom>
          <a:noFill/>
        </p:spPr>
      </p:pic>
      <p:pic>
        <p:nvPicPr>
          <p:cNvPr id="11270" name="Picture 6" descr="O_chevron001"/>
          <p:cNvPicPr>
            <a:picLocks noChangeAspect="1" noChangeArrowheads="1"/>
          </p:cNvPicPr>
          <p:nvPr/>
        </p:nvPicPr>
        <p:blipFill>
          <a:blip r:embed="rId5">
            <a:lum bright="6000" contrast="42000"/>
            <a:grayscl/>
          </a:blip>
          <a:srcRect/>
          <a:stretch>
            <a:fillRect/>
          </a:stretch>
        </p:blipFill>
        <p:spPr bwMode="auto">
          <a:xfrm>
            <a:off x="5688013" y="2720975"/>
            <a:ext cx="508000" cy="573088"/>
          </a:xfrm>
          <a:prstGeom prst="rect">
            <a:avLst/>
          </a:prstGeom>
          <a:noFill/>
        </p:spPr>
      </p:pic>
      <p:pic>
        <p:nvPicPr>
          <p:cNvPr id="11271" name="Picture 7" descr="YG_circle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2428868"/>
            <a:ext cx="6286544" cy="2141537"/>
          </a:xfrm>
          <a:prstGeom prst="rect">
            <a:avLst/>
          </a:prstGeom>
          <a:noFill/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gray">
          <a:xfrm>
            <a:off x="3286116" y="1928802"/>
            <a:ext cx="158432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1600" b="1" dirty="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gray">
          <a:xfrm>
            <a:off x="1357290" y="285728"/>
            <a:ext cx="4214842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/>
              <a:t>Если ты решил попробовать создать свою социальную рекламу</a:t>
            </a:r>
            <a:endParaRPr lang="en-US" sz="2400" b="1" dirty="0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black">
          <a:xfrm>
            <a:off x="1100138" y="4497388"/>
            <a:ext cx="6977062" cy="404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buFontTx/>
              <a:buChar char="•"/>
            </a:pPr>
            <a:r>
              <a:rPr lang="en-US" sz="2000" b="1" dirty="0"/>
              <a:t> </a:t>
            </a:r>
            <a:endParaRPr lang="en-US" sz="1600" dirty="0"/>
          </a:p>
        </p:txBody>
      </p:sp>
      <p:pic>
        <p:nvPicPr>
          <p:cNvPr id="11276" name="Picture 12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0"/>
            <a:ext cx="1619250" cy="222408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214810" y="5357826"/>
            <a:ext cx="371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ВПЕРЕД!</a:t>
            </a:r>
            <a:endParaRPr lang="ru-RU" sz="5400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1857356" y="3071810"/>
            <a:ext cx="4929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 если все же ты решил работать с нами, то</a:t>
            </a:r>
          </a:p>
        </p:txBody>
      </p:sp>
      <p:pic>
        <p:nvPicPr>
          <p:cNvPr id="16" name="Picture 5" descr="O_chevron001"/>
          <p:cNvPicPr>
            <a:picLocks noChangeAspect="1" noChangeArrowheads="1"/>
          </p:cNvPicPr>
          <p:nvPr/>
        </p:nvPicPr>
        <p:blipFill>
          <a:blip r:embed="rId5">
            <a:lum bright="6000" contrast="42000"/>
            <a:grayscl/>
          </a:blip>
          <a:srcRect/>
          <a:stretch>
            <a:fillRect/>
          </a:stretch>
        </p:blipFill>
        <p:spPr bwMode="auto">
          <a:xfrm rot="5400000">
            <a:off x="5991773" y="1509161"/>
            <a:ext cx="948656" cy="10735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4" grpId="0"/>
      <p:bldP spid="14" grpId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Определись  с выбором своей рабочей группы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gray">
          <a:xfrm rot="5400000">
            <a:off x="-392925" y="1607348"/>
            <a:ext cx="2500329" cy="1714480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gray">
          <a:xfrm rot="5400000">
            <a:off x="1428728" y="3214686"/>
            <a:ext cx="2428893" cy="1714513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gray">
          <a:xfrm rot="5400000">
            <a:off x="3214677" y="1928801"/>
            <a:ext cx="2571768" cy="1714513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gray">
          <a:xfrm>
            <a:off x="0" y="6653213"/>
            <a:ext cx="9144000" cy="214312"/>
          </a:xfrm>
          <a:prstGeom prst="rect">
            <a:avLst/>
          </a:prstGeom>
          <a:solidFill>
            <a:srgbClr val="000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800" b="1">
                <a:solidFill>
                  <a:srgbClr val="FFFFFF"/>
                </a:solidFill>
              </a:rPr>
              <a:t>[Image Info]   </a:t>
            </a:r>
            <a:r>
              <a:rPr lang="en-US" sz="800">
                <a:solidFill>
                  <a:srgbClr val="FFFFFF"/>
                </a:solidFill>
              </a:rPr>
              <a:t>www.wizdata,co,kr                    Note to customers : This image has been licensed to be used within this PowerPoint template only.  You may not extract the image for any other use.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357298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Теоретики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857356" y="3286124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Практики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714744" y="185736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Социологи</a:t>
            </a:r>
            <a:endParaRPr lang="ru-RU" b="1" dirty="0"/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gray">
          <a:xfrm rot="5400000">
            <a:off x="5036346" y="4036225"/>
            <a:ext cx="2357455" cy="1714512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500694" y="3786190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Web</a:t>
            </a:r>
            <a:r>
              <a:rPr lang="ru-RU" b="1" dirty="0" smtClean="0"/>
              <a:t>-служба</a:t>
            </a:r>
            <a:endParaRPr lang="ru-RU" b="1" dirty="0"/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gray">
          <a:xfrm rot="5400000">
            <a:off x="6715139" y="2214556"/>
            <a:ext cx="2428893" cy="1714512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gray">
          <a:xfrm>
            <a:off x="7286644" y="2000240"/>
            <a:ext cx="121444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b="1" dirty="0" smtClean="0">
                <a:solidFill>
                  <a:srgbClr val="1C1C1C"/>
                </a:solidFill>
              </a:rPr>
              <a:t>.</a:t>
            </a:r>
            <a:endParaRPr lang="en-US" sz="1400" b="1" dirty="0">
              <a:solidFill>
                <a:srgbClr val="1C1C1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15206" y="207167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Соучителя</a:t>
            </a:r>
            <a:endParaRPr lang="ru-RU" b="1" dirty="0"/>
          </a:p>
        </p:txBody>
      </p:sp>
      <p:pic>
        <p:nvPicPr>
          <p:cNvPr id="28" name="Рисунок 27" descr="IMG_08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4000504"/>
            <a:ext cx="1523979" cy="1142984"/>
          </a:xfrm>
          <a:prstGeom prst="rect">
            <a:avLst/>
          </a:prstGeom>
        </p:spPr>
      </p:pic>
      <p:pic>
        <p:nvPicPr>
          <p:cNvPr id="29" name="Рисунок 28" descr="24923283_socopr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3354" y="2285992"/>
            <a:ext cx="1178712" cy="1571616"/>
          </a:xfrm>
          <a:prstGeom prst="rect">
            <a:avLst/>
          </a:prstGeom>
        </p:spPr>
      </p:pic>
      <p:pic>
        <p:nvPicPr>
          <p:cNvPr id="30" name="Рисунок 29" descr="main-0933107cd107c481713ac526f2a2f3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4572008"/>
            <a:ext cx="1500198" cy="1196419"/>
          </a:xfrm>
          <a:prstGeom prst="rect">
            <a:avLst/>
          </a:prstGeom>
        </p:spPr>
      </p:pic>
      <p:pic>
        <p:nvPicPr>
          <p:cNvPr id="31" name="Рисунок 30" descr="0_6c114_7063ee5d_XL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2643182"/>
            <a:ext cx="1589864" cy="1389176"/>
          </a:xfrm>
          <a:prstGeom prst="rect">
            <a:avLst/>
          </a:prstGeom>
        </p:spPr>
      </p:pic>
      <p:pic>
        <p:nvPicPr>
          <p:cNvPr id="32" name="Рисунок 31" descr="дев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2214554"/>
            <a:ext cx="1331345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92162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Рады видеть тебя в рядах  «продвинутых» учеников.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7972452" cy="404496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Теперь Ты - наш друг, коллега и единомышленник!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Быстрее включайся в наш совместный проект «Владей языком рекламы!»</a:t>
            </a:r>
          </a:p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Вместе мы – сила!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62" name="Picture 2" descr="C:\Documents and Settings\Admin\Рабочий стол\800_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857760"/>
            <a:ext cx="1881175" cy="1749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9144000" cy="1928826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Покоряй рекламные просторы! </a:t>
            </a:r>
            <a:br>
              <a:rPr lang="ru-RU" dirty="0" smtClean="0"/>
            </a:br>
            <a:endParaRPr lang="en-US" dirty="0"/>
          </a:p>
        </p:txBody>
      </p:sp>
      <p:pic>
        <p:nvPicPr>
          <p:cNvPr id="121" name="Рисунок 120" descr="69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214314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143768" cy="142873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Слова, несущие успех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58" y="4786322"/>
            <a:ext cx="8501122" cy="178595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2800" b="1" dirty="0" smtClean="0"/>
              <a:t>Реклама – это дело преуспевающих, современных, образованных  людей. Социальная реклама – это дело ещё и высоконравственных людей!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15206" y="285728"/>
            <a:ext cx="1714512" cy="3262432"/>
          </a:xfrm>
          <a:prstGeom prst="rect">
            <a:avLst/>
          </a:prstGeom>
          <a:solidFill>
            <a:schemeClr val="bg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1" u="sng" dirty="0" smtClean="0">
                <a:solidFill>
                  <a:srgbClr val="EAEAEA"/>
                </a:solidFill>
              </a:rPr>
              <a:t>«Чтобы поверить в добро, надо начать делать его». Л.Н.Толстой.</a:t>
            </a:r>
          </a:p>
          <a:p>
            <a:endParaRPr lang="ru-RU" i="1" u="sng" dirty="0" smtClean="0">
              <a:solidFill>
                <a:srgbClr val="EAEAEA"/>
              </a:solidFill>
            </a:endParaRPr>
          </a:p>
          <a:p>
            <a:r>
              <a:rPr lang="ru-RU" sz="2000" i="1" u="sng" dirty="0" smtClean="0">
                <a:solidFill>
                  <a:srgbClr val="EAEAEA"/>
                </a:solidFill>
              </a:rPr>
              <a:t>Социальной рекламе это под силу!!!</a:t>
            </a:r>
            <a:endParaRPr lang="ru-RU" sz="2000" dirty="0">
              <a:solidFill>
                <a:srgbClr val="EAEAE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чём секрет успеха?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285992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Участвуй в проекте «Владей языком рекламы!» и тогда найдёшь ответ на этот вопрос…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357694"/>
            <a:ext cx="1619250" cy="2224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64" y="285728"/>
            <a:ext cx="5757874" cy="1214446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r>
              <a:rPr lang="ru-RU" dirty="0" smtClean="0"/>
              <a:t>Реклама – это модно!</a:t>
            </a:r>
            <a:endParaRPr lang="en-US" dirty="0"/>
          </a:p>
        </p:txBody>
      </p:sp>
      <p:pic>
        <p:nvPicPr>
          <p:cNvPr id="19457" name="Picture 1" descr="C:\Documents and Settings\Admin\Рабочий стол\reklama3x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19375" cy="3270250"/>
          </a:xfrm>
          <a:prstGeom prst="rect">
            <a:avLst/>
          </a:prstGeom>
          <a:noFill/>
        </p:spPr>
      </p:pic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0" y="214290"/>
            <a:ext cx="2500298" cy="1015663"/>
          </a:xfrm>
          <a:prstGeom prst="rect">
            <a:avLst/>
          </a:prstGeom>
          <a:solidFill>
            <a:srgbClr val="FE8D48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Рекламу делают «продвинутые» люди</a:t>
            </a:r>
            <a:endParaRPr lang="en-US" sz="2000" b="1" dirty="0">
              <a:solidFill>
                <a:srgbClr val="16161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14678" y="2000240"/>
            <a:ext cx="5286412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Реклама – это важно! </a:t>
            </a:r>
            <a:endParaRPr lang="ru-RU" sz="4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428728" y="4143380"/>
            <a:ext cx="5286412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Социальная реклама – это необходимо! 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429684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Может ли социальная реклама достучаться до сердец и ума людей?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preview-170x1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2857496"/>
            <a:ext cx="2112080" cy="1714512"/>
          </a:xfrm>
          <a:prstGeom prst="rect">
            <a:avLst/>
          </a:prstGeom>
          <a:ln w="38100">
            <a:solidFill>
              <a:srgbClr val="0070C0"/>
            </a:solidFill>
            <a:prstDash val="sysDot"/>
          </a:ln>
        </p:spPr>
      </p:pic>
      <p:pic>
        <p:nvPicPr>
          <p:cNvPr id="4" name="Рисунок 3" descr="711c8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571744"/>
            <a:ext cx="3381681" cy="3429024"/>
          </a:xfrm>
          <a:prstGeom prst="rect">
            <a:avLst/>
          </a:prstGeom>
          <a:ln w="38100">
            <a:solidFill>
              <a:srgbClr val="0070C0"/>
            </a:solidFill>
            <a:prstDash val="sysDot"/>
          </a:ln>
        </p:spPr>
      </p:pic>
      <p:pic>
        <p:nvPicPr>
          <p:cNvPr id="5" name="Рисунок 4" descr="uberi_za_sobo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4705350"/>
            <a:ext cx="4286250" cy="2152650"/>
          </a:xfrm>
          <a:prstGeom prst="rect">
            <a:avLst/>
          </a:prstGeom>
          <a:ln w="38100">
            <a:solidFill>
              <a:srgbClr val="00B0F0"/>
            </a:solidFill>
            <a:prstDash val="sysDot"/>
          </a:ln>
        </p:spPr>
      </p:pic>
      <p:pic>
        <p:nvPicPr>
          <p:cNvPr id="6" name="Рисунок 5" descr="1318665000_d1fe6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2357430"/>
            <a:ext cx="2276476" cy="1707357"/>
          </a:xfrm>
          <a:prstGeom prst="rect">
            <a:avLst/>
          </a:prstGeom>
          <a:ln w="38100">
            <a:solidFill>
              <a:srgbClr val="0070C0"/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Насколько необходима социальная реклама в современном обществе?</a:t>
            </a:r>
            <a:endParaRPr lang="ru-RU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Каждый день и каждый час реклама окружает вас!!!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invGray">
          <a:xfrm>
            <a:off x="1017588" y="2633663"/>
            <a:ext cx="6750050" cy="3386137"/>
          </a:xfrm>
          <a:prstGeom prst="roundRect">
            <a:avLst>
              <a:gd name="adj" fmla="val 16667"/>
            </a:avLst>
          </a:pr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208" name="Group 16"/>
          <p:cNvGrpSpPr>
            <a:grpSpLocks/>
          </p:cNvGrpSpPr>
          <p:nvPr/>
        </p:nvGrpSpPr>
        <p:grpSpPr bwMode="auto">
          <a:xfrm>
            <a:off x="2922588" y="3886200"/>
            <a:ext cx="504825" cy="496888"/>
            <a:chOff x="1872" y="2352"/>
            <a:chExt cx="240" cy="240"/>
          </a:xfrm>
        </p:grpSpPr>
        <p:grpSp>
          <p:nvGrpSpPr>
            <p:cNvPr id="8209" name="Group 17"/>
            <p:cNvGrpSpPr>
              <a:grpSpLocks/>
            </p:cNvGrpSpPr>
            <p:nvPr/>
          </p:nvGrpSpPr>
          <p:grpSpPr bwMode="auto">
            <a:xfrm>
              <a:off x="1968" y="2352"/>
              <a:ext cx="144" cy="240"/>
              <a:chOff x="1968" y="2352"/>
              <a:chExt cx="144" cy="240"/>
            </a:xfrm>
          </p:grpSpPr>
          <p:sp>
            <p:nvSpPr>
              <p:cNvPr id="8210" name="Oval 18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1" name="Oval 19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2" name="Oval 20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3" name="Oval 21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4" name="Oval 22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215" name="Group 23"/>
            <p:cNvGrpSpPr>
              <a:grpSpLocks/>
            </p:cNvGrpSpPr>
            <p:nvPr/>
          </p:nvGrpSpPr>
          <p:grpSpPr bwMode="auto">
            <a:xfrm>
              <a:off x="1872" y="2352"/>
              <a:ext cx="144" cy="240"/>
              <a:chOff x="1968" y="2352"/>
              <a:chExt cx="144" cy="240"/>
            </a:xfrm>
          </p:grpSpPr>
          <p:sp>
            <p:nvSpPr>
              <p:cNvPr id="8216" name="Oval 24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7" name="Oval 25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8" name="Oval 26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9" name="Oval 27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0" name="Oval 28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8221" name="Group 29"/>
          <p:cNvGrpSpPr>
            <a:grpSpLocks/>
          </p:cNvGrpSpPr>
          <p:nvPr/>
        </p:nvGrpSpPr>
        <p:grpSpPr bwMode="auto">
          <a:xfrm>
            <a:off x="5665788" y="3886200"/>
            <a:ext cx="504825" cy="496888"/>
            <a:chOff x="1872" y="2352"/>
            <a:chExt cx="240" cy="240"/>
          </a:xfrm>
        </p:grpSpPr>
        <p:grpSp>
          <p:nvGrpSpPr>
            <p:cNvPr id="8222" name="Group 30"/>
            <p:cNvGrpSpPr>
              <a:grpSpLocks/>
            </p:cNvGrpSpPr>
            <p:nvPr/>
          </p:nvGrpSpPr>
          <p:grpSpPr bwMode="auto">
            <a:xfrm>
              <a:off x="1968" y="2352"/>
              <a:ext cx="144" cy="240"/>
              <a:chOff x="1968" y="2352"/>
              <a:chExt cx="144" cy="240"/>
            </a:xfrm>
          </p:grpSpPr>
          <p:sp>
            <p:nvSpPr>
              <p:cNvPr id="8223" name="Oval 31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228" name="Group 36"/>
            <p:cNvGrpSpPr>
              <a:grpSpLocks/>
            </p:cNvGrpSpPr>
            <p:nvPr/>
          </p:nvGrpSpPr>
          <p:grpSpPr bwMode="auto">
            <a:xfrm>
              <a:off x="1872" y="2352"/>
              <a:ext cx="144" cy="240"/>
              <a:chOff x="1968" y="2352"/>
              <a:chExt cx="144" cy="240"/>
            </a:xfrm>
          </p:grpSpPr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30" name="Oval 38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31" name="Oval 39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32" name="Oval 40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33" name="Oval 41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20481" name="Picture 1" descr="C:\Documents and Settings\Admin\Рабочий стол\0_63d83_1edd0d10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6465067" cy="4616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00240"/>
            <a:ext cx="8229600" cy="3000396"/>
          </a:xfrm>
        </p:spPr>
        <p:txBody>
          <a:bodyPr/>
          <a:lstStyle/>
          <a:p>
            <a:r>
              <a:rPr lang="ru-RU" dirty="0" smtClean="0">
                <a:solidFill>
                  <a:srgbClr val="CC0000"/>
                </a:solidFill>
              </a:rPr>
              <a:t>Что </a:t>
            </a:r>
            <a:r>
              <a:rPr lang="ru-RU" dirty="0" smtClean="0">
                <a:solidFill>
                  <a:srgbClr val="CC0000"/>
                </a:solidFill>
              </a:rPr>
              <a:t>делает социальную рекламу доступной и понятной?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C3399"/>
                </a:solidFill>
              </a:rPr>
              <a:t>Рекламный </a:t>
            </a:r>
            <a:r>
              <a:rPr lang="ru-RU" dirty="0" err="1" smtClean="0">
                <a:solidFill>
                  <a:srgbClr val="CC3399"/>
                </a:solidFill>
              </a:rPr>
              <a:t>слоган</a:t>
            </a:r>
            <a:r>
              <a:rPr lang="ru-RU" dirty="0" smtClean="0">
                <a:solidFill>
                  <a:srgbClr val="CC3399"/>
                </a:solidFill>
              </a:rPr>
              <a:t> - это сила?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4290"/>
            <a:ext cx="885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0066"/>
                </a:solidFill>
              </a:rPr>
              <a:t>Если мир сегодня немыслим без рекламы, то……………</a:t>
            </a:r>
            <a:r>
              <a:rPr lang="ru-RU" sz="2400" dirty="0" smtClean="0"/>
              <a:t>..</a:t>
            </a:r>
            <a:endParaRPr lang="ru-RU" sz="2400" dirty="0"/>
          </a:p>
        </p:txBody>
      </p:sp>
      <p:pic>
        <p:nvPicPr>
          <p:cNvPr id="5" name="Рисунок 4" descr="979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4357694"/>
            <a:ext cx="2981761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0"/>
            <a:ext cx="9144000" cy="135732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714884"/>
            <a:ext cx="8229600" cy="1000131"/>
          </a:xfrm>
        </p:spPr>
        <p:txBody>
          <a:bodyPr/>
          <a:lstStyle/>
          <a:p>
            <a:r>
              <a:rPr lang="ru-RU" sz="3200" dirty="0" smtClean="0">
                <a:solidFill>
                  <a:srgbClr val="CC3399"/>
                </a:solidFill>
              </a:rPr>
              <a:t/>
            </a:r>
            <a:br>
              <a:rPr lang="ru-RU" sz="3200" dirty="0" smtClean="0">
                <a:solidFill>
                  <a:srgbClr val="CC3399"/>
                </a:solidFill>
              </a:rPr>
            </a:br>
            <a:r>
              <a:rPr lang="ru-RU" sz="3200" dirty="0" smtClean="0">
                <a:solidFill>
                  <a:srgbClr val="CC3399"/>
                </a:solidFill>
              </a:rPr>
              <a:t/>
            </a:r>
            <a:br>
              <a:rPr lang="ru-RU" sz="3200" dirty="0" smtClean="0">
                <a:solidFill>
                  <a:srgbClr val="CC3399"/>
                </a:solidFill>
              </a:rPr>
            </a:br>
            <a:r>
              <a:rPr lang="ru-RU" sz="3200" dirty="0" smtClean="0">
                <a:solidFill>
                  <a:srgbClr val="CC3399"/>
                </a:solidFill>
              </a:rPr>
              <a:t/>
            </a:r>
            <a:br>
              <a:rPr lang="ru-RU" sz="3200" dirty="0" smtClean="0">
                <a:solidFill>
                  <a:srgbClr val="CC3399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357166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EAEAEA"/>
                </a:solidFill>
              </a:rPr>
              <a:t>А знаете ли вы…..</a:t>
            </a:r>
            <a:endParaRPr lang="ru-RU" sz="4800" b="1" dirty="0">
              <a:solidFill>
                <a:srgbClr val="EAEAE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1857364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C3399"/>
                </a:solidFill>
              </a:rPr>
              <a:t>Что такое социальная реклама? 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2643182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66CC"/>
                </a:solidFill>
              </a:rPr>
              <a:t>Какова роль рекламного </a:t>
            </a:r>
            <a:r>
              <a:rPr lang="ru-RU" sz="3200" b="1" i="1" dirty="0" err="1" smtClean="0">
                <a:solidFill>
                  <a:srgbClr val="0066CC"/>
                </a:solidFill>
              </a:rPr>
              <a:t>слогана</a:t>
            </a:r>
            <a:r>
              <a:rPr lang="ru-RU" sz="3200" b="1" i="1" dirty="0" smtClean="0">
                <a:solidFill>
                  <a:srgbClr val="0066CC"/>
                </a:solidFill>
              </a:rPr>
              <a:t> в контексте рекламы? 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1475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8D47"/>
                </a:solidFill>
              </a:rPr>
              <a:t>На что ориентирована социальная реклама? 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795897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Какие синтаксические и грамматические средства помогают привлечь внимание к самым актуальным проблемам общества и его нравственным ценностям?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583TGp_business_light">
  <a:themeElements>
    <a:clrScheme name="Default Design 3">
      <a:dk1>
        <a:srgbClr val="000000"/>
      </a:dk1>
      <a:lt1>
        <a:srgbClr val="E3D9D3"/>
      </a:lt1>
      <a:dk2>
        <a:srgbClr val="A50021"/>
      </a:dk2>
      <a:lt2>
        <a:srgbClr val="808080"/>
      </a:lt2>
      <a:accent1>
        <a:srgbClr val="5E87CA"/>
      </a:accent1>
      <a:accent2>
        <a:srgbClr val="B75D86"/>
      </a:accent2>
      <a:accent3>
        <a:srgbClr val="EFE9E6"/>
      </a:accent3>
      <a:accent4>
        <a:srgbClr val="000000"/>
      </a:accent4>
      <a:accent5>
        <a:srgbClr val="B6C3E1"/>
      </a:accent5>
      <a:accent6>
        <a:srgbClr val="A65379"/>
      </a:accent6>
      <a:hlink>
        <a:srgbClr val="5DB648"/>
      </a:hlink>
      <a:folHlink>
        <a:srgbClr val="C2A29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8D4E2"/>
        </a:lt1>
        <a:dk2>
          <a:srgbClr val="015465"/>
        </a:dk2>
        <a:lt2>
          <a:srgbClr val="808080"/>
        </a:lt2>
        <a:accent1>
          <a:srgbClr val="B96F81"/>
        </a:accent1>
        <a:accent2>
          <a:srgbClr val="84B75D"/>
        </a:accent2>
        <a:accent3>
          <a:srgbClr val="E0E6EE"/>
        </a:accent3>
        <a:accent4>
          <a:srgbClr val="000000"/>
        </a:accent4>
        <a:accent5>
          <a:srgbClr val="D9BBC1"/>
        </a:accent5>
        <a:accent6>
          <a:srgbClr val="77A653"/>
        </a:accent6>
        <a:hlink>
          <a:srgbClr val="B88A68"/>
        </a:hlink>
        <a:folHlink>
          <a:srgbClr val="91A7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E1C9"/>
        </a:lt1>
        <a:dk2>
          <a:srgbClr val="660066"/>
        </a:dk2>
        <a:lt2>
          <a:srgbClr val="808080"/>
        </a:lt2>
        <a:accent1>
          <a:srgbClr val="8F7AC4"/>
        </a:accent1>
        <a:accent2>
          <a:srgbClr val="D79E5F"/>
        </a:accent2>
        <a:accent3>
          <a:srgbClr val="E2EEE1"/>
        </a:accent3>
        <a:accent4>
          <a:srgbClr val="000000"/>
        </a:accent4>
        <a:accent5>
          <a:srgbClr val="C6BEDE"/>
        </a:accent5>
        <a:accent6>
          <a:srgbClr val="C38F55"/>
        </a:accent6>
        <a:hlink>
          <a:srgbClr val="6494BC"/>
        </a:hlink>
        <a:folHlink>
          <a:srgbClr val="A6BD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E3D9D3"/>
        </a:lt1>
        <a:dk2>
          <a:srgbClr val="A50021"/>
        </a:dk2>
        <a:lt2>
          <a:srgbClr val="808080"/>
        </a:lt2>
        <a:accent1>
          <a:srgbClr val="5E87CA"/>
        </a:accent1>
        <a:accent2>
          <a:srgbClr val="B75D86"/>
        </a:accent2>
        <a:accent3>
          <a:srgbClr val="EFE9E6"/>
        </a:accent3>
        <a:accent4>
          <a:srgbClr val="000000"/>
        </a:accent4>
        <a:accent5>
          <a:srgbClr val="B6C3E1"/>
        </a:accent5>
        <a:accent6>
          <a:srgbClr val="A65379"/>
        </a:accent6>
        <a:hlink>
          <a:srgbClr val="5DB648"/>
        </a:hlink>
        <a:folHlink>
          <a:srgbClr val="C2A2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583TGp_business_light</Template>
  <TotalTime>364</TotalTime>
  <Words>429</Words>
  <Application>Microsoft Office PowerPoint</Application>
  <PresentationFormat>Экран (4:3)</PresentationFormat>
  <Paragraphs>85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583TGp_business_light</vt:lpstr>
      <vt:lpstr>Изящная</vt:lpstr>
      <vt:lpstr>Открытая</vt:lpstr>
      <vt:lpstr>Справедливость</vt:lpstr>
      <vt:lpstr>Проект «Владей языком рекламы!»</vt:lpstr>
      <vt:lpstr>Слова, несущие успех</vt:lpstr>
      <vt:lpstr>В чём секрет успеха?</vt:lpstr>
      <vt:lpstr>Реклама – это модно!</vt:lpstr>
      <vt:lpstr>Может ли социальная реклама достучаться до сердец и ума людей? </vt:lpstr>
      <vt:lpstr>Насколько необходима социальная реклама в современном обществе?</vt:lpstr>
      <vt:lpstr>Каждый день и каждый час реклама окружает вас!!!</vt:lpstr>
      <vt:lpstr>Что делает социальную рекламу доступной и понятной?  Рекламный слоган - это сила?   </vt:lpstr>
      <vt:lpstr>      </vt:lpstr>
      <vt:lpstr>Слайд 10</vt:lpstr>
      <vt:lpstr>Участвуя в проекте, вы           научитесь:</vt:lpstr>
      <vt:lpstr>Между делом ты узнаешь:</vt:lpstr>
      <vt:lpstr>Вы желаете помогать людям?</vt:lpstr>
      <vt:lpstr>Слайд 14</vt:lpstr>
      <vt:lpstr>Определись  с выбором своей рабочей группы</vt:lpstr>
      <vt:lpstr>Рады видеть тебя в рядах  «продвинутых» учеников.</vt:lpstr>
      <vt:lpstr>   Покоряй рекламные просторы!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Admin</dc:creator>
  <cp:lastModifiedBy>Admin</cp:lastModifiedBy>
  <cp:revision>39</cp:revision>
  <dcterms:created xsi:type="dcterms:W3CDTF">2011-11-20T19:01:16Z</dcterms:created>
  <dcterms:modified xsi:type="dcterms:W3CDTF">2011-11-25T16:09:59Z</dcterms:modified>
</cp:coreProperties>
</file>